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8" r:id="rId4"/>
    <p:sldId id="267" r:id="rId5"/>
    <p:sldId id="259" r:id="rId6"/>
    <p:sldId id="260" r:id="rId7"/>
    <p:sldId id="266" r:id="rId8"/>
    <p:sldId id="261" r:id="rId9"/>
    <p:sldId id="263" r:id="rId10"/>
    <p:sldId id="265" r:id="rId11"/>
    <p:sldId id="264" r:id="rId1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4"/>
    <a:srgbClr val="B5D2EC"/>
    <a:srgbClr val="FF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96416"/>
  </p:normalViewPr>
  <p:slideViewPr>
    <p:cSldViewPr snapToGrid="0">
      <p:cViewPr varScale="1">
        <p:scale>
          <a:sx n="147" d="100"/>
          <a:sy n="147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A4BAA-88C6-3B47-82CE-559A3E2F610E}" type="datetimeFigureOut">
              <a:rPr lang="en-IL" smtClean="0"/>
              <a:t>27/12/2023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53DD3-5269-7542-B553-BD570EBD198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5536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53DD3-5269-7542-B553-BD570EBD1980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247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53DD3-5269-7542-B553-BD570EBD1980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4623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E943A-9E48-A669-48FE-EA7344D5B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DE0AA-520C-1D11-6272-53FE6E7A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0B55-38C1-F592-979E-B94D9ECE8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1885E-F51D-809E-CA9B-7BFDD69F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03070-6036-ECC3-1DCE-775FF11F7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400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1829-DD5C-CD05-C36A-7F24566B6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26524-48CE-0300-DF09-3D8BED46B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8AEF4-FB02-B170-67EC-9023730B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5C50-5002-F57D-5C60-FDB9FE17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C5D0B-AB58-342F-ECA6-5260037D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734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90BB39-3EFD-4F34-DAC3-03BAE56BF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06D20-F504-0549-6F65-9E7624AD0B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77F15-D61D-2585-B405-FB4C5B32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A704B-4FF4-1CE9-E6B9-FC154194E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96786-646A-7540-4C54-90EE26A0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38886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8A37-8E72-0C97-75AA-5DD2B64CC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F6DD4-2C64-40AA-CF93-AF31D41D5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83EE0-9F15-5CD2-A111-131FBE907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97A9B-2D38-EBD1-834F-1866F9CEB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6A3AB-6DF7-40AD-57EC-C1C9A7001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5155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FF04-F98A-003F-CFC3-77CE65918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23AE3-F0C2-28E8-A1A8-296A62B10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B128D-5C55-84CF-CF87-66349A91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3F0F-765F-B4B3-E944-F87A56C17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8A644-A8C4-31E0-1FB0-4FE7CB5A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389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7606-DA2B-07D6-F19E-62D86B95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5CDE5-AB0B-22A3-55DC-D1DA995B4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11473-0797-DAF7-8951-72D2593A5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CAA62-55E4-3DFF-A18A-F57B6D1B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D752C-6FC2-1BBF-F57B-6404D73E0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3B6DE2-BD00-591A-5DBB-CC6863528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28714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F6FE-1003-7098-DBA4-AAD1003F4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DC45E-7474-46A7-9DB4-21DD3EA2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804FE-C4C4-1484-3C6F-3CB405AC2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D45E6-BEBF-F860-517A-5C8026862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D6973C-76DB-9A24-3242-EC6D98BC2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5E6BE8-21BD-4648-B1CD-8CC2FBE9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B929C1-7CA9-828F-34D6-18A2DD2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CF9CB-37E8-3D17-4904-3C79C7625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079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A4AF-CE97-3967-A2CA-7F5F4B6F9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F669B-44B9-B9E1-FAB5-DA5C8254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B9FF5-7784-9009-8611-965EF4E4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6777C-8C68-5E94-7F2C-17D39D6A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052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C1294-A1B2-AD56-0C91-18285E77E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5C637A-AF51-A3E4-069A-A38E71C3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22AF1-E76A-635F-E202-EDD862A9C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7522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91AB-67FC-5D64-2A33-55462E24B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BA46E-47D5-3EBF-6DE8-C44517D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115E1-CACC-5258-51DA-98D9E6C0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3255D-1FE2-7582-8B5A-E96653B80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22104-5E1E-0D2E-1F7A-2E91822D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91F95-5544-5DC6-142B-4341DD205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583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F92B-9A11-B024-53BA-7A38781C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A4AA00-A901-3C9A-52C2-6B8CFEEE8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417EB-6BF9-9431-8513-437FE6E348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E73A4-D8A3-055D-4260-A83A3D11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DFFD5-BA56-1491-DD58-EA010B761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47C2-80C5-9A6E-DD11-7893FD9A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657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1EE05B-1AEB-88B3-0C5B-DC53E159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F1733-22A3-BFE5-1CF1-8DDF56079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CDF2D-AF14-790D-765D-99533833C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2E526-EFC4-3E88-7ADC-05DC88B10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263F8-F69F-26AB-9456-B607806DD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A4552-F21D-374B-B190-EAB0E51A3E4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3654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svg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sv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2202.10054.pdf" TargetMode="External"/><Relationship Id="rId3" Type="http://schemas.openxmlformats.org/officeDocument/2006/relationships/hyperlink" Target="https://people.ee.ethz.ch/~ihnatova/camsdd.html" TargetMode="External"/><Relationship Id="rId7" Type="http://schemas.openxmlformats.org/officeDocument/2006/relationships/hyperlink" Target="https://arxiv.org/pdf/2106.09685.pdf" TargetMode="External"/><Relationship Id="rId2" Type="http://schemas.openxmlformats.org/officeDocument/2006/relationships/hyperlink" Target="https://arxiv.org/pdf/2105.07869v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209.09019" TargetMode="External"/><Relationship Id="rId11" Type="http://schemas.openxmlformats.org/officeDocument/2006/relationships/hyperlink" Target="https://www.kaggle.com/datasets/benjaminkz/places365" TargetMode="External"/><Relationship Id="rId5" Type="http://schemas.openxmlformats.org/officeDocument/2006/relationships/hyperlink" Target="https://arxiv.org/pdf/2103.00020v1.pdf" TargetMode="External"/><Relationship Id="rId10" Type="http://schemas.openxmlformats.org/officeDocument/2006/relationships/hyperlink" Target="http://places.csail.mit.edu/index.html" TargetMode="External"/><Relationship Id="rId4" Type="http://schemas.openxmlformats.org/officeDocument/2006/relationships/hyperlink" Target="https://arxiv.org/abs/2111.09734" TargetMode="External"/><Relationship Id="rId9" Type="http://schemas.openxmlformats.org/officeDocument/2006/relationships/hyperlink" Target="https://github.com/salesforce/LAV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10.png"/><Relationship Id="rId21" Type="http://schemas.openxmlformats.org/officeDocument/2006/relationships/image" Target="../media/image26.png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2.png"/><Relationship Id="rId15" Type="http://schemas.openxmlformats.org/officeDocument/2006/relationships/image" Target="../media/image20.sv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140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C05D4BB-8974-1335-357E-201E5BF9D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2023</a:t>
            </a:r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C5F821-68BD-C2EC-C64B-D6B4A63E7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90273"/>
            <a:ext cx="9144000" cy="1797377"/>
          </a:xfrm>
        </p:spPr>
        <p:txBody>
          <a:bodyPr>
            <a:normAutofit/>
          </a:bodyPr>
          <a:lstStyle/>
          <a:p>
            <a:r>
              <a:rPr lang="en-US" sz="4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Scene Detection Algorithm Evaluation by </a:t>
            </a:r>
            <a:r>
              <a:rPr lang="en-US" sz="4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Vision-Language Models</a:t>
            </a:r>
            <a:endParaRPr lang="en-IL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62608-2D02-756D-7605-889C26E986F7}"/>
              </a:ext>
            </a:extLst>
          </p:cNvPr>
          <p:cNvSpPr/>
          <p:nvPr/>
        </p:nvSpPr>
        <p:spPr>
          <a:xfrm>
            <a:off x="256383" y="444218"/>
            <a:ext cx="11679234" cy="996958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790717-0384-9A37-EA7C-B3D175808CF0}"/>
              </a:ext>
            </a:extLst>
          </p:cNvPr>
          <p:cNvSpPr/>
          <p:nvPr/>
        </p:nvSpPr>
        <p:spPr>
          <a:xfrm>
            <a:off x="0" y="-53441"/>
            <a:ext cx="12192000" cy="16557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101600"/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9841" tIns="79921" rIns="159841" bIns="799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ctr" defTabSz="457200" rtl="1" eaLnBrk="1" latinLnBrk="0" hangingPunct="1">
              <a:lnSpc>
                <a:spcPct val="110000"/>
              </a:lnSpc>
            </a:pPr>
            <a:endParaRPr lang="en-IL" sz="6017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69C75-70E8-3DD2-FFD2-02FBEB71F2CC}"/>
              </a:ext>
            </a:extLst>
          </p:cNvPr>
          <p:cNvSpPr txBox="1"/>
          <p:nvPr/>
        </p:nvSpPr>
        <p:spPr>
          <a:xfrm>
            <a:off x="767556" y="5112000"/>
            <a:ext cx="10656888" cy="382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Naor Cohen, Or Trabelsi</a:t>
            </a:r>
            <a:endParaRPr lang="en-US" i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FB72C-C994-53B2-4DB8-DD466E9CFA47}"/>
              </a:ext>
            </a:extLst>
          </p:cNvPr>
          <p:cNvSpPr txBox="1"/>
          <p:nvPr/>
        </p:nvSpPr>
        <p:spPr>
          <a:xfrm>
            <a:off x="767556" y="1034441"/>
            <a:ext cx="10656888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Electrical Engineering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 Aviv University</a:t>
            </a:r>
            <a:r>
              <a:rPr lang="he-IL" i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n-US" i="1" u="sng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4" descr="undefined">
            <a:extLst>
              <a:ext uri="{FF2B5EF4-FFF2-40B4-BE49-F238E27FC236}">
                <a16:creationId xmlns:a16="http://schemas.microsoft.com/office/drawing/2014/main" id="{2126408F-085D-782A-C77B-E584A508B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3" y="287409"/>
            <a:ext cx="1958291" cy="8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4F2EFC-0F24-5DC4-AB27-AE9B776E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928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5AF3-AA40-D1A9-289A-A9CD5994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03E28-BAAB-432B-DB7E-A47B1FD8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10</a:t>
            </a:fld>
            <a:endParaRPr lang="en-I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7B7396-6A8A-6E3E-064D-BF8DF1CBE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Thank You!</a:t>
            </a:r>
            <a:endParaRPr lang="en-IL" b="1" dirty="0">
              <a:latin typeface="Söhne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F74087-225B-3D1F-E615-A606AC7A04FF}"/>
              </a:ext>
            </a:extLst>
          </p:cNvPr>
          <p:cNvGrpSpPr/>
          <p:nvPr/>
        </p:nvGrpSpPr>
        <p:grpSpPr>
          <a:xfrm>
            <a:off x="2245785" y="5277013"/>
            <a:ext cx="7700429" cy="953030"/>
            <a:chOff x="2148278" y="5223933"/>
            <a:chExt cx="7700429" cy="95303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37AD539-1AC5-7B10-ECBB-662E844AD890}"/>
                </a:ext>
              </a:extLst>
            </p:cNvPr>
            <p:cNvSpPr/>
            <p:nvPr/>
          </p:nvSpPr>
          <p:spPr>
            <a:xfrm>
              <a:off x="2227537" y="5223933"/>
              <a:ext cx="7560142" cy="953030"/>
            </a:xfrm>
            <a:prstGeom prst="roundRect">
              <a:avLst/>
            </a:prstGeom>
            <a:noFill/>
            <a:ln w="19050" cap="rnd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Experience the Interactive Bot</a:t>
              </a:r>
            </a:p>
            <a:p>
              <a:pPr algn="ctr"/>
              <a:r>
                <a:rPr lang="en-US" sz="1400" i="1" u="sng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Arial"/>
                </a:rPr>
                <a:t>https://t.me/SceneDetection_bot</a:t>
              </a:r>
              <a:endParaRPr lang="en-IL" sz="1400" i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Graphic 9" descr="Robot">
              <a:extLst>
                <a:ext uri="{FF2B5EF4-FFF2-40B4-BE49-F238E27FC236}">
                  <a16:creationId xmlns:a16="http://schemas.microsoft.com/office/drawing/2014/main" id="{93C45BDF-441A-4591-FA4A-19D6DD7FF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59704" y="5493226"/>
              <a:ext cx="333054" cy="414439"/>
            </a:xfrm>
            <a:prstGeom prst="rect">
              <a:avLst/>
            </a:prstGeom>
          </p:spPr>
        </p:pic>
        <p:pic>
          <p:nvPicPr>
            <p:cNvPr id="11" name="Graphic 10" descr="Smart Phone">
              <a:extLst>
                <a:ext uri="{FF2B5EF4-FFF2-40B4-BE49-F238E27FC236}">
                  <a16:creationId xmlns:a16="http://schemas.microsoft.com/office/drawing/2014/main" id="{B8874AE0-4967-0C86-3E00-54633F53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8278" y="5223933"/>
              <a:ext cx="1155907" cy="9530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F336C1-B8E7-5355-BC45-22916C4AA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82827" y="5309597"/>
              <a:ext cx="765880" cy="781698"/>
            </a:xfrm>
            <a:prstGeom prst="rect">
              <a:avLst/>
            </a:prstGeom>
          </p:spPr>
        </p:pic>
      </p:grpSp>
      <p:pic>
        <p:nvPicPr>
          <p:cNvPr id="13" name="Google Shape;116;p1">
            <a:extLst>
              <a:ext uri="{FF2B5EF4-FFF2-40B4-BE49-F238E27FC236}">
                <a16:creationId xmlns:a16="http://schemas.microsoft.com/office/drawing/2014/main" id="{7A6851ED-E35D-D15A-77D2-E9A4996380E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4166" y="2257289"/>
            <a:ext cx="2160001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18;p1">
            <a:extLst>
              <a:ext uri="{FF2B5EF4-FFF2-40B4-BE49-F238E27FC236}">
                <a16:creationId xmlns:a16="http://schemas.microsoft.com/office/drawing/2014/main" id="{A08ECCB8-7BEF-D71C-8364-0D0EB627C64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04567" y="2260639"/>
            <a:ext cx="21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9;p1">
            <a:extLst>
              <a:ext uri="{FF2B5EF4-FFF2-40B4-BE49-F238E27FC236}">
                <a16:creationId xmlns:a16="http://schemas.microsoft.com/office/drawing/2014/main" id="{A543B533-D52A-5EC6-9CF1-D861294104F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89766" y="2260639"/>
            <a:ext cx="2160000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20;p1">
            <a:extLst>
              <a:ext uri="{FF2B5EF4-FFF2-40B4-BE49-F238E27FC236}">
                <a16:creationId xmlns:a16="http://schemas.microsoft.com/office/drawing/2014/main" id="{820EBDC6-EB7E-308C-D865-A061AB9CB43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19367" y="2260639"/>
            <a:ext cx="2160000" cy="25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347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9FE5-5A81-B7F0-B151-3643EEBD3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L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work based on: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Fast and Accurate Camera Scene Detection on Smartphones by Angeline Pouget et al, 2021</a:t>
            </a: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IL" sz="1200" i="0" u="sng" kern="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https://people.ee.ethz.ch/~ihnatova/camsdd.html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work is inspired by: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CLIPCAP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ClipCap: CLIP Prefix for Image Captioning, by Ron Mokady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al,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2021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L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Clip Model: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Transferable Visual Models From Natural Language Supervision by Alec Radford et al, 2021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L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BLIP Model: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Transferable Visual Models From Natural Language Supervision by Alec Radford et al, 2021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IL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BLIP-2 Model: </a:t>
            </a: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Transferable Visual Models From Natural Language Supervision by Alec Radford et al, 2021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LAVIS: A One-stop Library for Language-Vision Intelligence by Li, Junnan et al. 2023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LoRA: Low-Rank Adaptation of Large Language Models by Edward J. Hu et al. 2021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Fine-Tuning can Distort Pretrained Features and Underperform Out-of-Distribution by Ananya Kumar et al. 2022</a:t>
            </a: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IL" sz="1200" i="0" u="sng" kern="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https://github.com/salesforce/LAVIS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u="sng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Places: A 10 million Image Database for Scene Recognition by Bolei Zhou et al.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Places365 Dataset Kaggle. </a:t>
            </a:r>
            <a:b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IL" sz="1200" i="0" u="sng" kern="0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Courier New" panose="02070309020205020404" pitchFamily="49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https://www.kaggle.com/datasets/benjaminkz/places365</a:t>
            </a:r>
            <a:endParaRPr lang="en-IL" sz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5AF3-AA40-D1A9-289A-A9CD5994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03E28-BAAB-432B-DB7E-A47B1FD8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11</a:t>
            </a:fld>
            <a:endParaRPr lang="en-I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7B7396-6A8A-6E3E-064D-BF8DF1CBED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References</a:t>
            </a:r>
            <a:endParaRPr lang="en-IL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5965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BF45-76FD-130B-E814-D9FCDFDA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216"/>
            <a:ext cx="10515600" cy="779381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457200">
              <a:lnSpc>
                <a:spcPct val="110000"/>
              </a:lnSpc>
            </a:pPr>
            <a:r>
              <a:rPr lang="en-US" b="1" dirty="0">
                <a:latin typeface="Söhne"/>
              </a:rPr>
              <a:t>Introduction</a:t>
            </a:r>
            <a:endParaRPr lang="en-IL" b="1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E8CDF-EF9E-B4F6-9E80-D22BC9086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Scene Detection:</a:t>
            </a:r>
            <a:r>
              <a:rPr lang="en-US" sz="2000" b="0" i="0" dirty="0">
                <a:effectLst/>
                <a:latin typeface="Söhne"/>
              </a:rPr>
              <a:t> A pivotal software technique in digital photography for categorizing scene types within images - </a:t>
            </a:r>
            <a:r>
              <a:rPr lang="en-US" sz="2000" dirty="0">
                <a:latin typeface="Söhne"/>
              </a:rPr>
              <a:t>landscapes</a:t>
            </a:r>
            <a:r>
              <a:rPr lang="en-US" sz="2000" b="0" i="0" dirty="0">
                <a:effectLst/>
                <a:latin typeface="Söhne"/>
              </a:rPr>
              <a:t>, portraits, food, low-light settings,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Importance:</a:t>
            </a:r>
            <a:r>
              <a:rPr lang="en-US" sz="2000" b="0" i="0" dirty="0">
                <a:effectLst/>
                <a:latin typeface="Söhne"/>
              </a:rPr>
              <a:t> Lays the foundation for image quality enhancement in camera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Goal:</a:t>
            </a:r>
            <a:r>
              <a:rPr lang="en-US" sz="2000" b="0" i="0" dirty="0">
                <a:effectLst/>
                <a:latin typeface="Söhne"/>
              </a:rPr>
              <a:t> Evaluate pre-trained algorithms - CLIP, BLIP, BLIP-2 on real-world photos for scene detection.</a:t>
            </a:r>
          </a:p>
          <a:p>
            <a:endParaRPr lang="en-I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095A-EC16-2BAE-E82B-5604A7F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42465-2487-DA0D-4B5F-9AC86724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2</a:t>
            </a:fld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195640-1591-F745-A98D-184ACF91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99785"/>
            <a:ext cx="7772400" cy="26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0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3DC6898-02B8-9A43-C029-56A55283A403}"/>
              </a:ext>
            </a:extLst>
          </p:cNvPr>
          <p:cNvSpPr txBox="1">
            <a:spLocks/>
          </p:cNvSpPr>
          <p:nvPr/>
        </p:nvSpPr>
        <p:spPr>
          <a:xfrm>
            <a:off x="1523127" y="627956"/>
            <a:ext cx="3780001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IL" b="1">
                <a:latin typeface="Söhne"/>
              </a:rPr>
              <a:t> </a:t>
            </a:r>
            <a:endParaRPr lang="en-IL" b="1" dirty="0">
              <a:latin typeface="Söhne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EBF45-76FD-130B-E814-D9FCDFDAB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7145" y="627957"/>
            <a:ext cx="3780000" cy="799899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457200">
              <a:lnSpc>
                <a:spcPct val="110000"/>
              </a:lnSpc>
            </a:pPr>
            <a:r>
              <a:rPr lang="en-IL" b="1" dirty="0">
                <a:latin typeface="Söhne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3095A-EC16-2BAE-E82B-5604A7F85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42465-2487-DA0D-4B5F-9AC86724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3</a:t>
            </a:fld>
            <a:endParaRPr lang="en-IL"/>
          </a:p>
        </p:txBody>
      </p:sp>
      <p:pic>
        <p:nvPicPr>
          <p:cNvPr id="7" name="Picture 2" descr="exposure - Why are all my photos overexposed? - Photography Stack Exchange">
            <a:extLst>
              <a:ext uri="{FF2B5EF4-FFF2-40B4-BE49-F238E27FC236}">
                <a16:creationId xmlns:a16="http://schemas.microsoft.com/office/drawing/2014/main" id="{5F2A0EC7-124B-B0B6-1AF5-AC5F33CE4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99" y="2367775"/>
            <a:ext cx="378172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nder- and Overexposure_Underexposure Sample">
            <a:extLst>
              <a:ext uri="{FF2B5EF4-FFF2-40B4-BE49-F238E27FC236}">
                <a16:creationId xmlns:a16="http://schemas.microsoft.com/office/drawing/2014/main" id="{0B6DB62D-E75E-CF48-3AA1-329318DB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145" y="2367775"/>
            <a:ext cx="37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441D55-B856-26B7-39D4-4F40878218D5}"/>
              </a:ext>
            </a:extLst>
          </p:cNvPr>
          <p:cNvSpPr txBox="1"/>
          <p:nvPr/>
        </p:nvSpPr>
        <p:spPr>
          <a:xfrm>
            <a:off x="2236400" y="827850"/>
            <a:ext cx="235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öhne"/>
              </a:rPr>
              <a:t>Bright Scene</a:t>
            </a:r>
            <a:endParaRPr lang="en-IL" sz="2000" dirty="0">
              <a:latin typeface="Söh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A8ED48-6B09-56C8-4263-AF26D4B1EAF2}"/>
              </a:ext>
            </a:extLst>
          </p:cNvPr>
          <p:cNvSpPr txBox="1"/>
          <p:nvPr/>
        </p:nvSpPr>
        <p:spPr>
          <a:xfrm>
            <a:off x="7600418" y="827851"/>
            <a:ext cx="235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öhne"/>
              </a:rPr>
              <a:t>Dark Scene</a:t>
            </a:r>
            <a:endParaRPr lang="en-IL" sz="20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65533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C2D844F-3998-2E14-6098-E360FA74379F}"/>
              </a:ext>
            </a:extLst>
          </p:cNvPr>
          <p:cNvSpPr txBox="1"/>
          <p:nvPr/>
        </p:nvSpPr>
        <p:spPr>
          <a:xfrm>
            <a:off x="9701295" y="39850"/>
            <a:ext cx="11615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From </a:t>
            </a:r>
            <a:r>
              <a:rPr lang="en-US" sz="6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Blip-2 Paper [5]</a:t>
            </a:r>
            <a:endParaRPr lang="en-IL" sz="6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253935-A3D8-6469-FBFE-38647819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957"/>
            <a:ext cx="10515600" cy="799899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457200">
              <a:lnSpc>
                <a:spcPct val="110000"/>
              </a:lnSpc>
            </a:pPr>
            <a:r>
              <a:rPr lang="en-US" b="1" dirty="0">
                <a:latin typeface="Söhne"/>
              </a:rPr>
              <a:t>Related Work</a:t>
            </a:r>
            <a:endParaRPr lang="en-IL" b="1" dirty="0"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F64E1-3121-E25E-5F35-9A648ADDE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CLIP:</a:t>
            </a:r>
            <a:r>
              <a:rPr lang="en-US" sz="2000" b="0" i="0" dirty="0">
                <a:effectLst/>
                <a:latin typeface="Söhne"/>
              </a:rPr>
              <a:t> Integrates vision and language processing for enhanced scene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BLIP:</a:t>
            </a:r>
            <a:r>
              <a:rPr lang="en-US" sz="2000" b="0" i="0" dirty="0">
                <a:effectLst/>
                <a:latin typeface="Söhne"/>
              </a:rPr>
              <a:t> Improves classifiers using pseudo-labels generated by CLIP.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BLIP-2:</a:t>
            </a:r>
            <a:r>
              <a:rPr lang="en-US" sz="2000" b="0" i="0" dirty="0">
                <a:effectLst/>
                <a:latin typeface="Söhne"/>
              </a:rPr>
              <a:t> Focuses on efficient pre-training methods for enhanced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CamSDD dataset:</a:t>
            </a:r>
            <a:r>
              <a:rPr lang="en-US" sz="2000" b="0" i="0" dirty="0">
                <a:effectLst/>
                <a:latin typeface="Söhne"/>
              </a:rPr>
              <a:t> Facilitates the development of real-world scene detection techniques.</a:t>
            </a:r>
          </a:p>
          <a:p>
            <a:r>
              <a:rPr lang="en-US" sz="2000" b="1" i="0" dirty="0">
                <a:effectLst/>
                <a:latin typeface="Söhne"/>
              </a:rPr>
              <a:t>Places365 dataset:</a:t>
            </a:r>
            <a:r>
              <a:rPr lang="en-US" sz="2000" b="0" i="0" dirty="0">
                <a:effectLst/>
                <a:latin typeface="Söhne"/>
              </a:rPr>
              <a:t> A comprehensive collection for training and testing scene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Zero-shot configurations:</a:t>
            </a:r>
            <a:r>
              <a:rPr lang="en-US" sz="2000" b="0" i="0" dirty="0">
                <a:effectLst/>
                <a:latin typeface="Söhne"/>
              </a:rPr>
              <a:t> Expose inherent capabilities in scene detection.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Linear Probe:</a:t>
            </a:r>
            <a:r>
              <a:rPr lang="en-US" sz="2000" b="0" i="0" dirty="0">
                <a:effectLst/>
                <a:latin typeface="Söhne"/>
              </a:rPr>
              <a:t> Fine-tunes models while preserving pre-trained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Söhne"/>
              </a:rPr>
              <a:t>Low-Rank Adaptation (LoRA):</a:t>
            </a:r>
            <a:r>
              <a:rPr lang="en-US" sz="2000" b="0" i="0" dirty="0">
                <a:effectLst/>
                <a:latin typeface="Söhne"/>
              </a:rPr>
              <a:t> Offers a structured approach for fine-tuning models.</a:t>
            </a:r>
          </a:p>
          <a:p>
            <a:pPr marL="0" indent="0">
              <a:buNone/>
            </a:pPr>
            <a:endParaRPr lang="en-I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8235B-84F8-A8FD-A841-7943D0A0D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444559" y="5141085"/>
            <a:ext cx="3554812" cy="1331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17A45-75E3-A3F1-FF28-6E85B594CE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8"/>
          <a:stretch/>
        </p:blipFill>
        <p:spPr>
          <a:xfrm>
            <a:off x="6945213" y="5117343"/>
            <a:ext cx="3330773" cy="1343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FB800C-3843-C842-58AD-C4D3320C07A1}"/>
              </a:ext>
            </a:extLst>
          </p:cNvPr>
          <p:cNvSpPr txBox="1"/>
          <p:nvPr/>
        </p:nvSpPr>
        <p:spPr>
          <a:xfrm>
            <a:off x="8054718" y="6640341"/>
            <a:ext cx="1111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From </a:t>
            </a:r>
            <a:r>
              <a:rPr lang="en-US" sz="6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Blip Paper [4]</a:t>
            </a:r>
            <a:endParaRPr lang="en-IL" sz="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FC57D-2FF9-FE16-9810-46670231EDBA}"/>
              </a:ext>
            </a:extLst>
          </p:cNvPr>
          <p:cNvSpPr txBox="1"/>
          <p:nvPr/>
        </p:nvSpPr>
        <p:spPr>
          <a:xfrm>
            <a:off x="3666084" y="6640341"/>
            <a:ext cx="111176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 From C</a:t>
            </a:r>
            <a:r>
              <a:rPr lang="en-US" sz="60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lip Paper [3]</a:t>
            </a:r>
            <a:endParaRPr lang="en-IL" sz="600" b="1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D5F7097E-E29D-178B-B3CF-9CCAED6E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9FF1FC4-5B0E-F188-6584-0B9C11AA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4</a:t>
            </a:fld>
            <a:endParaRPr lang="en-I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A3E54E-B24F-E307-1D1D-A51678F0B63F}"/>
              </a:ext>
            </a:extLst>
          </p:cNvPr>
          <p:cNvGrpSpPr/>
          <p:nvPr/>
        </p:nvGrpSpPr>
        <p:grpSpPr>
          <a:xfrm>
            <a:off x="8548235" y="261618"/>
            <a:ext cx="3467623" cy="2558225"/>
            <a:chOff x="12330975" y="6113512"/>
            <a:chExt cx="3561534" cy="25572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558771-5063-64D0-EC6B-04493FF3EC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7778" r="40184"/>
            <a:stretch/>
          </p:blipFill>
          <p:spPr>
            <a:xfrm>
              <a:off x="12330975" y="6113512"/>
              <a:ext cx="3561534" cy="12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C30F04C-370E-36BB-59D4-2E0289F8F2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5907"/>
            <a:stretch/>
          </p:blipFill>
          <p:spPr>
            <a:xfrm>
              <a:off x="14449192" y="7410766"/>
              <a:ext cx="1443317" cy="1260000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C70277F-4BD5-DB25-3704-969A86B84C96}"/>
                </a:ext>
              </a:extLst>
            </p:cNvPr>
            <p:cNvCxnSpPr>
              <a:cxnSpLocks/>
            </p:cNvCxnSpPr>
            <p:nvPr/>
          </p:nvCxnSpPr>
          <p:spPr>
            <a:xfrm>
              <a:off x="14300961" y="7988189"/>
              <a:ext cx="199318" cy="0"/>
            </a:xfrm>
            <a:prstGeom prst="straightConnector1">
              <a:avLst/>
            </a:prstGeom>
            <a:ln w="508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FE5B1D9-0CC5-28D9-41EA-A26833E52560}"/>
                </a:ext>
              </a:extLst>
            </p:cNvPr>
            <p:cNvCxnSpPr>
              <a:cxnSpLocks/>
            </p:cNvCxnSpPr>
            <p:nvPr/>
          </p:nvCxnSpPr>
          <p:spPr>
            <a:xfrm>
              <a:off x="14300961" y="7327400"/>
              <a:ext cx="0" cy="660789"/>
            </a:xfrm>
            <a:prstGeom prst="line">
              <a:avLst/>
            </a:prstGeom>
            <a:ln w="508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311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3DC0C-2879-085E-3441-38CB260F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Camera Scene Detection Dataset (CamSDD) with 30 diverse categories.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Places365 standard dataset for extensive image collection.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Importance of diverse datasets in evaluating scene detection algorithms.</a:t>
            </a:r>
          </a:p>
          <a:p>
            <a:endParaRPr lang="en-IL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63E59E-4CB8-9F70-E897-E098B6D5A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237821"/>
              </p:ext>
            </p:extLst>
          </p:nvPr>
        </p:nvGraphicFramePr>
        <p:xfrm>
          <a:off x="1154747" y="3388469"/>
          <a:ext cx="4853305" cy="792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56005">
                  <a:extLst>
                    <a:ext uri="{9D8B030D-6E8A-4147-A177-3AD203B41FA5}">
                      <a16:colId xmlns:a16="http://schemas.microsoft.com/office/drawing/2014/main" val="1697609926"/>
                    </a:ext>
                  </a:extLst>
                </a:gridCol>
                <a:gridCol w="795020">
                  <a:extLst>
                    <a:ext uri="{9D8B030D-6E8A-4147-A177-3AD203B41FA5}">
                      <a16:colId xmlns:a16="http://schemas.microsoft.com/office/drawing/2014/main" val="807990097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876493279"/>
                    </a:ext>
                  </a:extLst>
                </a:gridCol>
                <a:gridCol w="624840">
                  <a:extLst>
                    <a:ext uri="{9D8B030D-6E8A-4147-A177-3AD203B41FA5}">
                      <a16:colId xmlns:a16="http://schemas.microsoft.com/office/drawing/2014/main" val="1193695148"/>
                    </a:ext>
                  </a:extLst>
                </a:gridCol>
                <a:gridCol w="1193165">
                  <a:extLst>
                    <a:ext uri="{9D8B030D-6E8A-4147-A177-3AD203B41FA5}">
                      <a16:colId xmlns:a16="http://schemas.microsoft.com/office/drawing/2014/main" val="13196086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L" sz="1200" kern="100" dirty="0"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Train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Validation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Test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Categories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845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CamSDD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~9.9</a:t>
                      </a:r>
                      <a:r>
                        <a:rPr lang="en-IL" sz="1100" kern="100">
                          <a:effectLst/>
                        </a:rPr>
                        <a:t>k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600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600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30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4210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Places365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~</a:t>
                      </a:r>
                      <a:r>
                        <a:rPr lang="en-IL" sz="1100" kern="100">
                          <a:effectLst/>
                        </a:rPr>
                        <a:t>1.8M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36k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-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365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6445864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AA88D34-1DE4-594F-5BFD-069F5FAE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3" y="3330999"/>
            <a:ext cx="4680000" cy="2899044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A7C815B-5100-EB45-4EC7-1CFC3C7A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E8791B-2A72-2B2C-8BD7-407475A93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5</a:t>
            </a:fld>
            <a:endParaRPr lang="en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8D3D18-E7D7-A00F-46C5-E1DBD8AD3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957"/>
            <a:ext cx="10515600" cy="799899"/>
          </a:xfr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/>
          <a:p>
            <a:pPr defTabSz="457200">
              <a:lnSpc>
                <a:spcPct val="110000"/>
              </a:lnSpc>
            </a:pPr>
            <a:r>
              <a:rPr lang="en-US" b="1" dirty="0">
                <a:latin typeface="Söhne"/>
              </a:rPr>
              <a:t>Datasets</a:t>
            </a:r>
            <a:endParaRPr lang="en-IL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78265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5AFC5B7E-5BB3-2C54-EFF7-3F3E5C0BD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Linear Probe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Fine-tuning with a simple linear classifier applied to </a:t>
            </a:r>
          </a:p>
          <a:p>
            <a:pPr marL="0" indent="0">
              <a:buNone/>
            </a:pPr>
            <a:r>
              <a:rPr lang="en-US" sz="1600" dirty="0">
                <a:latin typeface="Söhne"/>
              </a:rPr>
              <a:t>pretrained model weights.</a:t>
            </a:r>
          </a:p>
          <a:p>
            <a:pPr marL="0" indent="0">
              <a:buNone/>
            </a:pPr>
            <a:br>
              <a:rPr lang="en-US" sz="1600" dirty="0">
                <a:latin typeface="Söhne"/>
              </a:rPr>
            </a:br>
            <a:br>
              <a:rPr lang="en-US" sz="1600" dirty="0">
                <a:latin typeface="Söhne"/>
              </a:rPr>
            </a:br>
            <a:br>
              <a:rPr lang="en-US" sz="1600" dirty="0">
                <a:latin typeface="Söhne"/>
              </a:rPr>
            </a:br>
            <a:br>
              <a:rPr lang="en-US" sz="1600" dirty="0">
                <a:latin typeface="Söhne"/>
              </a:rPr>
            </a:br>
            <a:br>
              <a:rPr lang="en-US" sz="1600" dirty="0">
                <a:latin typeface="Söhne"/>
              </a:rPr>
            </a:br>
            <a:endParaRPr lang="en-US" sz="2000" b="0" i="0" dirty="0">
              <a:effectLst/>
              <a:latin typeface="Söhne"/>
            </a:endParaRPr>
          </a:p>
          <a:p>
            <a:r>
              <a:rPr lang="en-US" sz="2000" dirty="0">
                <a:latin typeface="Söhne"/>
              </a:rPr>
              <a:t>LoRA (Low-Rank Adaptation)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Söhne"/>
              </a:rPr>
              <a:t>Fine-tuning by introducing low-rank matrices </a:t>
            </a:r>
          </a:p>
          <a:p>
            <a:pPr marL="0" indent="0">
              <a:buNone/>
            </a:pPr>
            <a:r>
              <a:rPr lang="en-US" sz="1600" b="0" i="0" dirty="0">
                <a:effectLst/>
                <a:latin typeface="Söhne"/>
              </a:rPr>
              <a:t>A and B to adapt pretrained models.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D899A-B847-7A9E-C5B9-3BE03B51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Methodology</a:t>
            </a:r>
            <a:endParaRPr lang="en-IL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4204-B37B-6DB4-FD47-FF9AD654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0AFC-0D28-E325-AC6D-E50A37D0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6</a:t>
            </a:fld>
            <a:endParaRPr lang="en-I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C65D45-2E3F-6725-F411-E4A031399F2F}"/>
              </a:ext>
            </a:extLst>
          </p:cNvPr>
          <p:cNvSpPr txBox="1">
            <a:spLocks/>
          </p:cNvSpPr>
          <p:nvPr/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Fine-Tuning Techniques Overview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FE3C7E1-EA3E-9099-529F-B82C9E8363AA}"/>
              </a:ext>
            </a:extLst>
          </p:cNvPr>
          <p:cNvGrpSpPr/>
          <p:nvPr/>
        </p:nvGrpSpPr>
        <p:grpSpPr>
          <a:xfrm>
            <a:off x="6552030" y="4583515"/>
            <a:ext cx="5055936" cy="2009679"/>
            <a:chOff x="6842618" y="2634375"/>
            <a:chExt cx="5055936" cy="200967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BABA186-15A0-5781-D1D4-EDD4971B3EF3}"/>
                </a:ext>
              </a:extLst>
            </p:cNvPr>
            <p:cNvGrpSpPr/>
            <p:nvPr/>
          </p:nvGrpSpPr>
          <p:grpSpPr>
            <a:xfrm>
              <a:off x="10656163" y="3094219"/>
              <a:ext cx="1242391" cy="1089991"/>
              <a:chOff x="10703772" y="3145556"/>
              <a:chExt cx="1242391" cy="1089991"/>
            </a:xfrm>
          </p:grpSpPr>
          <p:pic>
            <p:nvPicPr>
              <p:cNvPr id="34" name="Graphic 33" descr="Bar chart">
                <a:extLst>
                  <a:ext uri="{FF2B5EF4-FFF2-40B4-BE49-F238E27FC236}">
                    <a16:creationId xmlns:a16="http://schemas.microsoft.com/office/drawing/2014/main" id="{682488A0-09DE-17E1-C275-88ECD3BCE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867768" y="314555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1E27467-ABFD-9407-AE8B-50AEB1D0D2AC}"/>
                  </a:ext>
                </a:extLst>
              </p:cNvPr>
              <p:cNvSpPr txBox="1"/>
              <p:nvPr/>
            </p:nvSpPr>
            <p:spPr>
              <a:xfrm>
                <a:off x="10703772" y="3927770"/>
                <a:ext cx="12423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400" b="1" dirty="0"/>
                  <a:t>Categories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CD07045-AF33-578A-C47E-C5FA205DC2E2}"/>
                </a:ext>
              </a:extLst>
            </p:cNvPr>
            <p:cNvGrpSpPr/>
            <p:nvPr/>
          </p:nvGrpSpPr>
          <p:grpSpPr>
            <a:xfrm>
              <a:off x="7549887" y="3135816"/>
              <a:ext cx="315876" cy="1006796"/>
              <a:chOff x="7916016" y="3110831"/>
              <a:chExt cx="315876" cy="1006796"/>
            </a:xfrm>
          </p:grpSpPr>
          <p:pic>
            <p:nvPicPr>
              <p:cNvPr id="35" name="Graphic 34" descr="Line arrow Straight">
                <a:extLst>
                  <a:ext uri="{FF2B5EF4-FFF2-40B4-BE49-F238E27FC236}">
                    <a16:creationId xmlns:a16="http://schemas.microsoft.com/office/drawing/2014/main" id="{63444815-560A-6393-984B-3A43244AD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8700000">
                <a:off x="7916016" y="3110831"/>
                <a:ext cx="306037" cy="306037"/>
              </a:xfrm>
              <a:prstGeom prst="rect">
                <a:avLst/>
              </a:prstGeom>
            </p:spPr>
          </p:pic>
          <p:pic>
            <p:nvPicPr>
              <p:cNvPr id="41" name="Graphic 40" descr="Line arrow Straight">
                <a:extLst>
                  <a:ext uri="{FF2B5EF4-FFF2-40B4-BE49-F238E27FC236}">
                    <a16:creationId xmlns:a16="http://schemas.microsoft.com/office/drawing/2014/main" id="{1191418A-4B21-A917-0D3A-19AD4A8E2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-8700000">
                <a:off x="7925855" y="3811590"/>
                <a:ext cx="306037" cy="306037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ECBC93-DA44-D338-6F58-28DAAF9B9CE3}"/>
                </a:ext>
              </a:extLst>
            </p:cNvPr>
            <p:cNvGrpSpPr/>
            <p:nvPr/>
          </p:nvGrpSpPr>
          <p:grpSpPr>
            <a:xfrm>
              <a:off x="6842618" y="3343308"/>
              <a:ext cx="658465" cy="591812"/>
              <a:chOff x="8458998" y="3390683"/>
              <a:chExt cx="658465" cy="591812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CE7385E-08CD-D7D5-BF96-307BBF49B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8998" y="3390683"/>
                <a:ext cx="657613" cy="430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A9CC266-1EAA-C1EC-2F60-44617E3C6EDC}"/>
                      </a:ext>
                    </a:extLst>
                  </p:cNvPr>
                  <p:cNvSpPr/>
                  <p:nvPr/>
                </p:nvSpPr>
                <p:spPr>
                  <a:xfrm>
                    <a:off x="8459970" y="3837769"/>
                    <a:ext cx="657493" cy="14472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IL" sz="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IL" sz="700" dirty="0"/>
                  </a:p>
                </p:txBody>
              </p:sp>
            </mc:Choice>
            <mc:Fallback xmlns=""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A9CC266-1EAA-C1EC-2F60-44617E3C6E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9970" y="3837769"/>
                    <a:ext cx="657493" cy="14472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ECBF434-A811-4BE7-7ECE-07D6D84E819C}"/>
                </a:ext>
              </a:extLst>
            </p:cNvPr>
            <p:cNvGrpSpPr/>
            <p:nvPr/>
          </p:nvGrpSpPr>
          <p:grpSpPr>
            <a:xfrm>
              <a:off x="7914567" y="2788689"/>
              <a:ext cx="1115159" cy="1701051"/>
              <a:chOff x="9345372" y="2736497"/>
              <a:chExt cx="1115159" cy="170105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93542C4-D4D3-8B1B-F1CD-6D59B7B90656}"/>
                  </a:ext>
                </a:extLst>
              </p:cNvPr>
              <p:cNvGrpSpPr/>
              <p:nvPr/>
            </p:nvGrpSpPr>
            <p:grpSpPr>
              <a:xfrm>
                <a:off x="9497951" y="2736497"/>
                <a:ext cx="810000" cy="809258"/>
                <a:chOff x="6554854" y="3177393"/>
                <a:chExt cx="810000" cy="80925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A3743E18-9CD0-65C4-6F0A-5F39EE87A4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4854" y="3177393"/>
                      <a:ext cx="810000" cy="809258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rtlCol="0" anchor="ctr"/>
                    <a:lstStyle/>
                    <a:p>
                      <a:pPr algn="ctr"/>
                      <a:r>
                        <a:rPr lang="en-IL" sz="700" b="1" dirty="0"/>
                        <a:t>Frozen</a:t>
                      </a:r>
                    </a:p>
                    <a:p>
                      <a:pPr algn="ctr"/>
                      <a:r>
                        <a:rPr lang="en-IL" sz="700" b="1" dirty="0"/>
                        <a:t>Model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7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𝑊</m:t>
                            </m:r>
                            <m:r>
                              <a:rPr lang="en-US" sz="700" i="1" kern="100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IL" sz="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sz="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𝑑</m:t>
                                </m:r>
                                <m:r>
                                  <a:rPr lang="en-US" sz="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×</m:t>
                                </m:r>
                                <m:r>
                                  <a:rPr lang="en-US" sz="700" b="0" i="1" kern="100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p>
                            </m:sSup>
                          </m:oMath>
                        </m:oMathPara>
                      </a14:m>
                      <a:endParaRPr lang="en-IL" sz="7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L" sz="700" b="1" kern="100" dirty="0"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IL" sz="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Rectangle 42">
                      <a:extLst>
                        <a:ext uri="{FF2B5EF4-FFF2-40B4-BE49-F238E27FC236}">
                          <a16:creationId xmlns:a16="http://schemas.microsoft.com/office/drawing/2014/main" id="{A3743E18-9CD0-65C4-6F0A-5F39EE87A45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54854" y="3177393"/>
                      <a:ext cx="810000" cy="80925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9" name="Graphic 38" descr="Lock">
                  <a:extLst>
                    <a:ext uri="{FF2B5EF4-FFF2-40B4-BE49-F238E27FC236}">
                      <a16:creationId xmlns:a16="http://schemas.microsoft.com/office/drawing/2014/main" id="{E61D6ED4-08B9-CBBA-F0ED-3E76283C2C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7854" y="3749121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2DC50315-5B6D-20F1-77F1-9979F760A3D4}"/>
                  </a:ext>
                </a:extLst>
              </p:cNvPr>
              <p:cNvGrpSpPr/>
              <p:nvPr/>
            </p:nvGrpSpPr>
            <p:grpSpPr>
              <a:xfrm>
                <a:off x="9345372" y="3608721"/>
                <a:ext cx="1115159" cy="828827"/>
                <a:chOff x="9442455" y="3652715"/>
                <a:chExt cx="1115159" cy="828827"/>
              </a:xfrm>
            </p:grpSpPr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54A4E980-DA95-258A-681A-C982AD63B820}"/>
                    </a:ext>
                  </a:extLst>
                </p:cNvPr>
                <p:cNvGrpSpPr/>
                <p:nvPr/>
              </p:nvGrpSpPr>
              <p:grpSpPr>
                <a:xfrm>
                  <a:off x="9442455" y="3652715"/>
                  <a:ext cx="1115159" cy="828827"/>
                  <a:chOff x="9442455" y="3652715"/>
                  <a:chExt cx="1115159" cy="828827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Trapezoid 41">
                        <a:extLst>
                          <a:ext uri="{FF2B5EF4-FFF2-40B4-BE49-F238E27FC236}">
                            <a16:creationId xmlns:a16="http://schemas.microsoft.com/office/drawing/2014/main" id="{296EFBB3-D1FA-17E1-0D4E-7DE173477B2D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9881212" y="3805140"/>
                        <a:ext cx="828827" cy="523977"/>
                      </a:xfrm>
                      <a:prstGeom prst="trapezoid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"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0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𝐵</m:t>
                              </m:r>
                              <m:r>
                                <a:rPr lang="en-US" sz="70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L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700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×</m:t>
                                  </m:r>
                                  <m:r>
                                    <a:rPr lang="en-US" sz="700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𝑘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700" i="1" kern="100" dirty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IL" sz="7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en-IL" sz="700" dirty="0"/>
                      </a:p>
                    </p:txBody>
                  </p:sp>
                </mc:Choice>
                <mc:Fallback xmlns="">
                  <p:sp>
                    <p:nvSpPr>
                      <p:cNvPr id="42" name="Trapezoid 41">
                        <a:extLst>
                          <a:ext uri="{FF2B5EF4-FFF2-40B4-BE49-F238E27FC236}">
                            <a16:creationId xmlns:a16="http://schemas.microsoft.com/office/drawing/2014/main" id="{296EFBB3-D1FA-17E1-0D4E-7DE173477B2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16200000">
                        <a:off x="9881212" y="3805140"/>
                        <a:ext cx="828827" cy="523977"/>
                      </a:xfrm>
                      <a:prstGeom prst="trapezoid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8" name="Trapezoid 47">
                        <a:extLst>
                          <a:ext uri="{FF2B5EF4-FFF2-40B4-BE49-F238E27FC236}">
                            <a16:creationId xmlns:a16="http://schemas.microsoft.com/office/drawing/2014/main" id="{23D76979-1A2C-0582-85EF-4D225BB550BF}"/>
                          </a:ext>
                        </a:extLst>
                      </p:cNvPr>
                      <p:cNvSpPr/>
                      <p:nvPr/>
                    </p:nvSpPr>
                    <p:spPr>
                      <a:xfrm rot="5400000">
                        <a:off x="9290031" y="3805139"/>
                        <a:ext cx="828827" cy="523979"/>
                      </a:xfrm>
                      <a:prstGeom prst="trapezoid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vert="vert270" rtlCol="0" anchor="ctr"/>
                      <a:lstStyle/>
                      <a:p>
                        <a:pPr algn="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00" i="1" kern="10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𝐴</m:t>
                              </m:r>
                              <m:r>
                                <a:rPr lang="en-US" sz="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L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𝑑</m:t>
                                  </m:r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×</m:t>
                                  </m:r>
                                  <m:r>
                                    <a:rPr lang="en-US" sz="700" b="0" i="1" kern="10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𝑟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sz="700" i="1" kern="100" dirty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  <a:p>
                        <a:pPr algn="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700" i="1" kern="1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IL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700" i="1" kern="1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IL" sz="7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7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700" i="1" kern="1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m:oMathPara>
                        </a14:m>
                        <a:endParaRPr lang="en-IL" sz="700" kern="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8" name="Trapezoid 47">
                        <a:extLst>
                          <a:ext uri="{FF2B5EF4-FFF2-40B4-BE49-F238E27FC236}">
                            <a16:creationId xmlns:a16="http://schemas.microsoft.com/office/drawing/2014/main" id="{23D76979-1A2C-0582-85EF-4D225BB550B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5400000">
                        <a:off x="9290031" y="3805139"/>
                        <a:ext cx="828827" cy="523979"/>
                      </a:xfrm>
                      <a:prstGeom prst="trapezoid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IL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69" name="Graphic 68" descr="Unlock">
                  <a:extLst>
                    <a:ext uri="{FF2B5EF4-FFF2-40B4-BE49-F238E27FC236}">
                      <a16:creationId xmlns:a16="http://schemas.microsoft.com/office/drawing/2014/main" id="{311214A6-8E44-1E58-73A7-C66D019352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6927" y="4217811"/>
                  <a:ext cx="147600" cy="147600"/>
                </a:xfrm>
                <a:prstGeom prst="rect">
                  <a:avLst/>
                </a:prstGeom>
              </p:spPr>
            </p:pic>
            <p:pic>
              <p:nvPicPr>
                <p:cNvPr id="70" name="Graphic 69" descr="Unlock">
                  <a:extLst>
                    <a:ext uri="{FF2B5EF4-FFF2-40B4-BE49-F238E27FC236}">
                      <a16:creationId xmlns:a16="http://schemas.microsoft.com/office/drawing/2014/main" id="{2FF3B23A-8070-5938-9A58-18CDBA5B7B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0644" y="4215966"/>
                  <a:ext cx="147600" cy="147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FE4C47D-B781-F51E-C6DE-F2AD08AB600D}"/>
                </a:ext>
              </a:extLst>
            </p:cNvPr>
            <p:cNvGrpSpPr/>
            <p:nvPr/>
          </p:nvGrpSpPr>
          <p:grpSpPr>
            <a:xfrm>
              <a:off x="9078530" y="3135816"/>
              <a:ext cx="366132" cy="1006796"/>
              <a:chOff x="9551912" y="3110831"/>
              <a:chExt cx="366132" cy="1006796"/>
            </a:xfrm>
          </p:grpSpPr>
          <p:pic>
            <p:nvPicPr>
              <p:cNvPr id="37" name="Graphic 36" descr="Line arrow Straight">
                <a:extLst>
                  <a:ext uri="{FF2B5EF4-FFF2-40B4-BE49-F238E27FC236}">
                    <a16:creationId xmlns:a16="http://schemas.microsoft.com/office/drawing/2014/main" id="{7751972F-A6D2-A59D-6084-F45FF21DE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8700000">
                <a:off x="9551912" y="3811590"/>
                <a:ext cx="306037" cy="306037"/>
              </a:xfrm>
              <a:prstGeom prst="rect">
                <a:avLst/>
              </a:prstGeom>
            </p:spPr>
          </p:pic>
          <p:pic>
            <p:nvPicPr>
              <p:cNvPr id="67" name="Graphic 66" descr="Add">
                <a:extLst>
                  <a:ext uri="{FF2B5EF4-FFF2-40B4-BE49-F238E27FC236}">
                    <a16:creationId xmlns:a16="http://schemas.microsoft.com/office/drawing/2014/main" id="{90CE098D-9BA3-EAF0-96D7-B30DC3BB5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774979" y="3542697"/>
                <a:ext cx="143065" cy="143065"/>
              </a:xfrm>
              <a:prstGeom prst="rect">
                <a:avLst/>
              </a:prstGeom>
            </p:spPr>
          </p:pic>
          <p:pic>
            <p:nvPicPr>
              <p:cNvPr id="73" name="Graphic 72" descr="Line arrow Straight">
                <a:extLst>
                  <a:ext uri="{FF2B5EF4-FFF2-40B4-BE49-F238E27FC236}">
                    <a16:creationId xmlns:a16="http://schemas.microsoft.com/office/drawing/2014/main" id="{5F82B697-7525-88B4-C9F3-EF8414470D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-8700000">
                <a:off x="9551912" y="3110831"/>
                <a:ext cx="306037" cy="306037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261595E-634E-4A35-7BFF-EF7A877CE7C6}"/>
                    </a:ext>
                  </a:extLst>
                </p:cNvPr>
                <p:cNvSpPr/>
                <p:nvPr/>
              </p:nvSpPr>
              <p:spPr>
                <a:xfrm>
                  <a:off x="9493466" y="3004640"/>
                  <a:ext cx="161377" cy="126914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7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IL" sz="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  <m:r>
                          <a:rPr lang="en-US" sz="7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7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IL" sz="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IL" sz="700" dirty="0"/>
                </a:p>
              </p:txBody>
            </p:sp>
          </mc:Choice>
          <mc:Fallback xmlns="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D261595E-634E-4A35-7BFF-EF7A877CE7C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66" y="3004640"/>
                  <a:ext cx="161377" cy="1269148"/>
                </a:xfrm>
                <a:prstGeom prst="rect">
                  <a:avLst/>
                </a:prstGeom>
                <a:blipFill>
                  <a:blip r:embed="rId18"/>
                  <a:stretch>
                    <a:fillRect l="-1428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9" name="Graphic 78" descr="Line arrow Straight">
              <a:extLst>
                <a:ext uri="{FF2B5EF4-FFF2-40B4-BE49-F238E27FC236}">
                  <a16:creationId xmlns:a16="http://schemas.microsoft.com/office/drawing/2014/main" id="{C5B6E536-CF8F-1233-41ED-3B91EA2F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0301320" y="3486196"/>
              <a:ext cx="306037" cy="306037"/>
            </a:xfrm>
            <a:prstGeom prst="rect">
              <a:avLst/>
            </a:prstGeom>
          </p:spPr>
        </p:pic>
        <p:pic>
          <p:nvPicPr>
            <p:cNvPr id="81" name="Graphic 80" descr="Line arrow Straight">
              <a:extLst>
                <a:ext uri="{FF2B5EF4-FFF2-40B4-BE49-F238E27FC236}">
                  <a16:creationId xmlns:a16="http://schemas.microsoft.com/office/drawing/2014/main" id="{05576AF6-A6E1-D20E-6039-728D52618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03647" y="3486196"/>
              <a:ext cx="306037" cy="306037"/>
            </a:xfrm>
            <a:prstGeom prst="rect">
              <a:avLst/>
            </a:prstGeom>
          </p:spPr>
        </p:pic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114055B-D0AD-21F9-90FF-CD9417544100}"/>
                </a:ext>
              </a:extLst>
            </p:cNvPr>
            <p:cNvGrpSpPr/>
            <p:nvPr/>
          </p:nvGrpSpPr>
          <p:grpSpPr>
            <a:xfrm>
              <a:off x="10058488" y="2634375"/>
              <a:ext cx="194028" cy="2009679"/>
              <a:chOff x="10063696" y="2634375"/>
              <a:chExt cx="194028" cy="200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rapezoid 91">
                    <a:extLst>
                      <a:ext uri="{FF2B5EF4-FFF2-40B4-BE49-F238E27FC236}">
                        <a16:creationId xmlns:a16="http://schemas.microsoft.com/office/drawing/2014/main" id="{2D81F84E-CD64-27C6-20E6-BFD26952158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155870" y="3542201"/>
                    <a:ext cx="2009679" cy="194028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IL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  <m:r>
                              <a:rPr lang="en-US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L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800" b="0" i="1" kern="100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8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r>
                          <a:rPr lang="en-US" sz="7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IL" sz="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oMath>
                    </a14:m>
                    <a:r>
                      <a:rPr lang="en-IL" sz="7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2" name="Trapezoid 91">
                    <a:extLst>
                      <a:ext uri="{FF2B5EF4-FFF2-40B4-BE49-F238E27FC236}">
                        <a16:creationId xmlns:a16="http://schemas.microsoft.com/office/drawing/2014/main" id="{2D81F84E-CD64-27C6-20E6-BFD26952158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155870" y="3542201"/>
                    <a:ext cx="2009679" cy="194028"/>
                  </a:xfrm>
                  <a:prstGeom prst="trapezoid">
                    <a:avLst/>
                  </a:prstGeom>
                  <a:blipFill>
                    <a:blip r:embed="rId19"/>
                    <a:stretch>
                      <a:fillRect l="-588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3" name="Graphic 92" descr="Unlock">
                <a:extLst>
                  <a:ext uri="{FF2B5EF4-FFF2-40B4-BE49-F238E27FC236}">
                    <a16:creationId xmlns:a16="http://schemas.microsoft.com/office/drawing/2014/main" id="{4AAB5032-6CBB-A538-B16B-8E14D0988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086909" y="4371765"/>
                <a:ext cx="147600" cy="147600"/>
              </a:xfrm>
              <a:prstGeom prst="rect">
                <a:avLst/>
              </a:prstGeom>
            </p:spPr>
          </p:pic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C34DF81-9331-3CEF-5257-02D787D6115B}"/>
              </a:ext>
            </a:extLst>
          </p:cNvPr>
          <p:cNvGrpSpPr/>
          <p:nvPr/>
        </p:nvGrpSpPr>
        <p:grpSpPr>
          <a:xfrm>
            <a:off x="6569669" y="1965220"/>
            <a:ext cx="5038297" cy="2009679"/>
            <a:chOff x="6838400" y="885721"/>
            <a:chExt cx="5038297" cy="2009679"/>
          </a:xfrm>
        </p:grpSpPr>
        <p:pic>
          <p:nvPicPr>
            <p:cNvPr id="17" name="Graphic 16" descr="Line arrow Straight">
              <a:extLst>
                <a:ext uri="{FF2B5EF4-FFF2-40B4-BE49-F238E27FC236}">
                  <a16:creationId xmlns:a16="http://schemas.microsoft.com/office/drawing/2014/main" id="{9164562E-8655-581E-AE63-2F0EB7936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640577" y="1737542"/>
              <a:ext cx="306037" cy="306037"/>
            </a:xfrm>
            <a:prstGeom prst="rect">
              <a:avLst/>
            </a:prstGeom>
          </p:spPr>
        </p:pic>
        <p:pic>
          <p:nvPicPr>
            <p:cNvPr id="18" name="Graphic 17" descr="Line arrow Straight">
              <a:extLst>
                <a:ext uri="{FF2B5EF4-FFF2-40B4-BE49-F238E27FC236}">
                  <a16:creationId xmlns:a16="http://schemas.microsoft.com/office/drawing/2014/main" id="{4CD5E88C-9645-A78E-0BB6-CF3066A9F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397068" y="1737541"/>
              <a:ext cx="306037" cy="306037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D1848022-EE00-1355-6057-B435172A3297}"/>
                </a:ext>
              </a:extLst>
            </p:cNvPr>
            <p:cNvGrpSpPr/>
            <p:nvPr/>
          </p:nvGrpSpPr>
          <p:grpSpPr>
            <a:xfrm>
              <a:off x="10634306" y="1347138"/>
              <a:ext cx="1242391" cy="1086845"/>
              <a:chOff x="9940322" y="1569489"/>
              <a:chExt cx="1242391" cy="1086845"/>
            </a:xfrm>
          </p:grpSpPr>
          <p:pic>
            <p:nvPicPr>
              <p:cNvPr id="15" name="Graphic 14" descr="Bar chart">
                <a:extLst>
                  <a:ext uri="{FF2B5EF4-FFF2-40B4-BE49-F238E27FC236}">
                    <a16:creationId xmlns:a16="http://schemas.microsoft.com/office/drawing/2014/main" id="{195A20F1-CFA5-8B29-5FCC-91CC57E0E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104318" y="156948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73BA756-1CCD-62A0-27F9-62A712BA8F9A}"/>
                  </a:ext>
                </a:extLst>
              </p:cNvPr>
              <p:cNvSpPr txBox="1"/>
              <p:nvPr/>
            </p:nvSpPr>
            <p:spPr>
              <a:xfrm>
                <a:off x="9940322" y="2348557"/>
                <a:ext cx="124239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400" b="1" dirty="0"/>
                  <a:t>Categories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18832CD-4717-3F23-4609-A4B095497BF0}"/>
                </a:ext>
              </a:extLst>
            </p:cNvPr>
            <p:cNvGrpSpPr/>
            <p:nvPr/>
          </p:nvGrpSpPr>
          <p:grpSpPr>
            <a:xfrm>
              <a:off x="8090326" y="1292492"/>
              <a:ext cx="1163030" cy="1196136"/>
              <a:chOff x="7916690" y="1468728"/>
              <a:chExt cx="1163030" cy="119613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A07B5F3-BA29-B502-D19C-C66DC79C65B3}"/>
                      </a:ext>
                    </a:extLst>
                  </p:cNvPr>
                  <p:cNvSpPr/>
                  <p:nvPr/>
                </p:nvSpPr>
                <p:spPr>
                  <a:xfrm>
                    <a:off x="7916690" y="1468728"/>
                    <a:ext cx="1163030" cy="119613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:r>
                      <a:rPr lang="en-IL" sz="700" b="1" dirty="0"/>
                      <a:t>Frozen</a:t>
                    </a:r>
                  </a:p>
                  <a:p>
                    <a:pPr algn="ctr"/>
                    <a:r>
                      <a:rPr lang="en-IL" sz="700" b="1" dirty="0"/>
                      <a:t>Model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𝑊</m:t>
                          </m:r>
                          <m:r>
                            <a:rPr lang="en-US" sz="7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IL" sz="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7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𝑑</m:t>
                              </m:r>
                              <m:r>
                                <a:rPr lang="en-US" sz="70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×</m:t>
                              </m:r>
                              <m:r>
                                <a:rPr lang="en-US" sz="700" b="0" i="1" kern="100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p>
                          </m:sSup>
                        </m:oMath>
                      </m:oMathPara>
                    </a14:m>
                    <a:endParaRPr lang="en-IL" sz="700" b="1" kern="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endParaRPr lang="en-IL" sz="700" b="1" dirty="0"/>
                  </a:p>
                  <a:p>
                    <a:pPr algn="ctr"/>
                    <a:endParaRPr lang="en-IL" sz="700" b="1" dirty="0"/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FA07B5F3-BA29-B502-D19C-C66DC79C65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6690" y="1468728"/>
                    <a:ext cx="1163030" cy="119613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6" name="Graphic 25" descr="Lock">
                <a:extLst>
                  <a:ext uri="{FF2B5EF4-FFF2-40B4-BE49-F238E27FC236}">
                    <a16:creationId xmlns:a16="http://schemas.microsoft.com/office/drawing/2014/main" id="{FF1AF31D-3B44-5344-3D70-C72DF2A27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408310" y="2444258"/>
                <a:ext cx="147600" cy="14400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9BA5968-6218-842C-2154-3BF914C4E18D}"/>
                </a:ext>
              </a:extLst>
            </p:cNvPr>
            <p:cNvGrpSpPr/>
            <p:nvPr/>
          </p:nvGrpSpPr>
          <p:grpSpPr>
            <a:xfrm>
              <a:off x="6838400" y="1594654"/>
              <a:ext cx="658465" cy="591812"/>
              <a:chOff x="8458998" y="3390683"/>
              <a:chExt cx="658465" cy="591812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D450EA72-F47D-D0F0-35CD-8B447C2844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58998" y="3390683"/>
                <a:ext cx="657613" cy="43043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98F3989C-A9B2-3B14-E904-F96E8E0669C4}"/>
                      </a:ext>
                    </a:extLst>
                  </p:cNvPr>
                  <p:cNvSpPr/>
                  <p:nvPr/>
                </p:nvSpPr>
                <p:spPr>
                  <a:xfrm>
                    <a:off x="8459970" y="3837769"/>
                    <a:ext cx="657493" cy="14472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IL" sz="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sz="7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oMath>
                      </m:oMathPara>
                    </a14:m>
                    <a:endParaRPr lang="en-IL" sz="700" dirty="0"/>
                  </a:p>
                </p:txBody>
              </p:sp>
            </mc:Choice>
            <mc:Fallback xmlns=""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98F3989C-A9B2-3B14-E904-F96E8E0669C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59970" y="3837769"/>
                    <a:ext cx="657493" cy="144726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6" name="Graphic 85" descr="Line arrow Straight">
              <a:extLst>
                <a:ext uri="{FF2B5EF4-FFF2-40B4-BE49-F238E27FC236}">
                  <a16:creationId xmlns:a16="http://schemas.microsoft.com/office/drawing/2014/main" id="{316A84A1-D1DA-5C42-F535-0A9CDAA96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10184557" y="1737541"/>
              <a:ext cx="306037" cy="306037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B3DB1942-4252-3289-F9BA-7317A0368BC7}"/>
                </a:ext>
              </a:extLst>
            </p:cNvPr>
            <p:cNvGrpSpPr/>
            <p:nvPr/>
          </p:nvGrpSpPr>
          <p:grpSpPr>
            <a:xfrm>
              <a:off x="9846817" y="885721"/>
              <a:ext cx="194028" cy="2009679"/>
              <a:chOff x="10305731" y="898340"/>
              <a:chExt cx="194028" cy="20096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rapezoid 94">
                    <a:extLst>
                      <a:ext uri="{FF2B5EF4-FFF2-40B4-BE49-F238E27FC236}">
                        <a16:creationId xmlns:a16="http://schemas.microsoft.com/office/drawing/2014/main" id="{4C078C74-D83C-2996-F0BD-23E661D65AF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9397905" y="1806166"/>
                    <a:ext cx="2009679" cy="194028"/>
                  </a:xfrm>
                  <a:prstGeom prst="trapezoid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=</m:t>
                        </m:r>
                        <m:r>
                          <a:rPr lang="en-US" sz="80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𝑠𝑜𝑓𝑡𝑚𝑎𝑥</m:t>
                        </m:r>
                        <m:d>
                          <m:dPr>
                            <m:ctrlPr>
                              <a:rPr lang="en-IL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L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  <m:r>
                              <a:rPr lang="en-US" sz="800" i="1" kern="1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L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 kern="10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800" b="0" i="1" kern="100" smtClean="0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800" b="0" i="1" kern="1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   </m:t>
                        </m:r>
                        <m:r>
                          <a:rPr lang="en-US" sz="7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IL" sz="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700" i="1">
                                <a:latin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oMath>
                    </a14:m>
                    <a:r>
                      <a:rPr lang="en-IL" sz="700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95" name="Trapezoid 94">
                    <a:extLst>
                      <a:ext uri="{FF2B5EF4-FFF2-40B4-BE49-F238E27FC236}">
                        <a16:creationId xmlns:a16="http://schemas.microsoft.com/office/drawing/2014/main" id="{4C078C74-D83C-2996-F0BD-23E661D65A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9397905" y="1806166"/>
                    <a:ext cx="2009679" cy="194028"/>
                  </a:xfrm>
                  <a:prstGeom prst="trapezoid">
                    <a:avLst/>
                  </a:prstGeom>
                  <a:blipFill>
                    <a:blip r:embed="rId22"/>
                    <a:stretch>
                      <a:fillRect l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6" name="Graphic 95" descr="Unlock">
                <a:extLst>
                  <a:ext uri="{FF2B5EF4-FFF2-40B4-BE49-F238E27FC236}">
                    <a16:creationId xmlns:a16="http://schemas.microsoft.com/office/drawing/2014/main" id="{070032BB-6543-D269-D71E-FD3E01AEE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328944" y="2635730"/>
                <a:ext cx="147600" cy="1476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88CA70B4-4EDE-4868-226A-C5AD9213F17C}"/>
                  </a:ext>
                </a:extLst>
              </p:cNvPr>
              <p:cNvSpPr/>
              <p:nvPr/>
            </p:nvSpPr>
            <p:spPr>
              <a:xfrm>
                <a:off x="909834" y="2972535"/>
                <a:ext cx="3720801" cy="700882"/>
              </a:xfrm>
              <a:prstGeom prst="roundRect">
                <a:avLst/>
              </a:prstGeom>
              <a:solidFill>
                <a:srgbClr val="B5D2EC">
                  <a:alpha val="20281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𝑐𝑎𝑡𝑒𝑔𝑜𝑟𝑖𝑒𝑠</m:t>
                    </m:r>
                  </m:oMath>
                </a14:m>
                <a:r>
                  <a:rPr lang="en-IL" sz="1400" kern="10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 kern="10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400" i="1" kern="10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sz="1400" b="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1400" b="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400" i="1" kern="10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IL" sz="1400" kern="10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𝑙𝑒𝑎𝑟𝑛𝑎𝑏𝑙𝑒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𝑝𝑎𝑟𝑎𝑚𝑒𝑡𝑒𝑟𝑠</m:t>
                    </m:r>
                    <m:r>
                      <a:rPr lang="en-US" sz="1400" b="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1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  <m:r>
                      <a:rPr lang="en-US" sz="1400" b="1" i="1" kern="1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1400" b="1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𝒄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𝑖𝑛𝑠𝑡𝑒𝑎𝑑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sz="1400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1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  <m:r>
                      <a:rPr lang="en-US" sz="1400" b="1" i="1" kern="1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1400" b="1" i="1" kern="100" smtClean="0">
                        <a:solidFill>
                          <a:sysClr val="windowText" lastClr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IL" sz="1400" kern="100" dirty="0">
                    <a:solidFill>
                      <a:sysClr val="windowText" lastClr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88CA70B4-4EDE-4868-226A-C5AD9213F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4" y="2972535"/>
                <a:ext cx="3720801" cy="700882"/>
              </a:xfrm>
              <a:prstGeom prst="roundRect">
                <a:avLst/>
              </a:prstGeom>
              <a:blipFill>
                <a:blip r:embed="rId2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0072F6CE-489F-549A-CB62-8C59A1761269}"/>
                  </a:ext>
                </a:extLst>
              </p:cNvPr>
              <p:cNvSpPr/>
              <p:nvPr/>
            </p:nvSpPr>
            <p:spPr>
              <a:xfrm>
                <a:off x="909834" y="5565568"/>
                <a:ext cx="5204630" cy="700993"/>
              </a:xfrm>
              <a:prstGeom prst="roundRect">
                <a:avLst/>
              </a:prstGeom>
              <a:solidFill>
                <a:srgbClr val="B5D2EC">
                  <a:alpha val="20281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𝑛𝑢𝑚𝑏𝑒𝑟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𝑐𝑎𝑡𝑒𝑔𝑜𝑟𝑖𝑒𝑠</m:t>
                    </m:r>
                  </m:oMath>
                </a14:m>
                <a:r>
                  <a:rPr lang="en-IL" sz="1400" kern="1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𝑟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1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  <m:r>
                      <a:rPr lang="en-US" sz="1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     &amp;       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≪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𝑑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1400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𝑘</m:t>
                    </m:r>
                  </m:oMath>
                </a14:m>
                <a:r>
                  <a:rPr lang="en-IL" sz="1400" kern="1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𝑙𝑒𝑎𝑟𝑛𝑎𝑏𝑙𝑒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𝑝𝑎𝑟𝑎𝑚𝑒𝑡𝑒𝑟𝑠</m:t>
                    </m:r>
                    <m:r>
                      <a:rPr lang="en-US" sz="1400" b="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𝒅</m:t>
                            </m:r>
                            <m:r>
                              <a:rPr lang="en-US" sz="1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×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𝒓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𝒓</m:t>
                            </m:r>
                            <m:r>
                              <a:rPr lang="en-US" sz="1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×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𝒌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)+(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𝒅</m:t>
                            </m:r>
                            <m:r>
                              <a:rPr lang="en-US" sz="14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×</m:t>
                            </m:r>
                            <m:r>
                              <a:rPr lang="en-US" sz="1400" b="1" i="1" kern="1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𝒄</m:t>
                            </m:r>
                          </m:e>
                        </m:d>
                      </m:e>
                    </m:d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𝑖𝑛𝑠𝑡𝑒𝑎𝑑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𝑜𝑓</m:t>
                    </m:r>
                    <m:r>
                      <a:rPr lang="en-US" sz="14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400" b="1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𝒅</m:t>
                    </m:r>
                    <m:r>
                      <a:rPr lang="en-US" sz="1400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en-US" sz="1400" b="1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𝒌</m:t>
                    </m:r>
                  </m:oMath>
                </a14:m>
                <a:r>
                  <a:rPr lang="en-IL" sz="1400" kern="10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3" name="Rounded Rectangle 102">
                <a:extLst>
                  <a:ext uri="{FF2B5EF4-FFF2-40B4-BE49-F238E27FC236}">
                    <a16:creationId xmlns:a16="http://schemas.microsoft.com/office/drawing/2014/main" id="{0072F6CE-489F-549A-CB62-8C59A17612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34" y="5565568"/>
                <a:ext cx="5204630" cy="700993"/>
              </a:xfrm>
              <a:prstGeom prst="roundRect">
                <a:avLst/>
              </a:prstGeom>
              <a:blipFill>
                <a:blip r:embed="rId24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098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D899A-B847-7A9E-C5B9-3BE03B51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Methodology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D71AD-6AEB-884A-FF7E-E2871C3B6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Data preprocessed per CLIP, and BLIP guidelines.</a:t>
            </a:r>
          </a:p>
          <a:p>
            <a:pPr lvl="1"/>
            <a:r>
              <a:rPr lang="en-US" sz="1600" b="0" i="0" dirty="0">
                <a:effectLst/>
                <a:latin typeface="Söhne"/>
              </a:rPr>
              <a:t>Images: Convert to RGB, resize, crop, normalize using mean and std.</a:t>
            </a:r>
          </a:p>
          <a:p>
            <a:pPr lvl="1"/>
            <a:r>
              <a:rPr lang="en-US" sz="1600" dirty="0">
                <a:latin typeface="Söhne"/>
              </a:rPr>
              <a:t>Texts: appending a prompt and truncating words to a maximum length </a:t>
            </a:r>
            <a:endParaRPr lang="en-US" sz="16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Utilized CLIP, BLIP, and BLIP-2 algorithms.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Employed Linear Probe, LoRA for efficient fine-tuning.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Training on CamSDD, Places365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öhne"/>
              </a:rPr>
              <a:t>Evaluated using TOP-1, and TOP-3 accuracy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8793A-B8E7-DD9D-300B-3606A9D32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219" y="4709979"/>
            <a:ext cx="6997562" cy="2045833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4204-B37B-6DB4-FD47-FF9AD654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00AFC-0D28-E325-AC6D-E50A37D0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7</a:t>
            </a:fld>
            <a:endParaRPr lang="en-IL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C65D45-2E3F-6725-F411-E4A031399F2F}"/>
              </a:ext>
            </a:extLst>
          </p:cNvPr>
          <p:cNvSpPr txBox="1">
            <a:spLocks/>
          </p:cNvSpPr>
          <p:nvPr/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Methodology</a:t>
            </a:r>
            <a:endParaRPr lang="en-IL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84819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4CDC-5297-1965-1E42-610C169C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Results Overview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E45EC-D955-5667-A087-997D663D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dirty="0">
                <a:latin typeface="Söhne"/>
              </a:rPr>
              <a:t>Accuracy Metrics Comparison</a:t>
            </a:r>
          </a:p>
          <a:p>
            <a:pPr lvl="1"/>
            <a:r>
              <a:rPr lang="en-US" sz="1600" dirty="0">
                <a:latin typeface="Söhne"/>
              </a:rPr>
              <a:t>Linear Probe fine-tuning exceeds traditional models in Top-1 accuracy.</a:t>
            </a:r>
          </a:p>
          <a:p>
            <a:pPr lvl="1"/>
            <a:r>
              <a:rPr lang="en-US" sz="1600" dirty="0">
                <a:latin typeface="Söhne"/>
              </a:rPr>
              <a:t>Perfect 100% Top-3 accuracy with Linear Probe.</a:t>
            </a:r>
          </a:p>
          <a:p>
            <a:pPr lvl="1"/>
            <a:r>
              <a:rPr lang="en-US" sz="1600" dirty="0">
                <a:latin typeface="Söhne"/>
              </a:rPr>
              <a:t>Near-perfect Top-3 accuracy with LoRA fine-tuning.</a:t>
            </a:r>
          </a:p>
          <a:p>
            <a:pPr lvl="1"/>
            <a:r>
              <a:rPr lang="en-US" sz="1600" dirty="0">
                <a:latin typeface="Söhne"/>
              </a:rPr>
              <a:t>The narrative of fine-tuning unlocking new accuracy horizons.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13C875-C323-E9F2-3032-5C042E2AA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952704"/>
              </p:ext>
            </p:extLst>
          </p:nvPr>
        </p:nvGraphicFramePr>
        <p:xfrm>
          <a:off x="2140164" y="3729084"/>
          <a:ext cx="3597728" cy="30556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620">
                  <a:extLst>
                    <a:ext uri="{9D8B030D-6E8A-4147-A177-3AD203B41FA5}">
                      <a16:colId xmlns:a16="http://schemas.microsoft.com/office/drawing/2014/main" val="624510810"/>
                    </a:ext>
                  </a:extLst>
                </a:gridCol>
                <a:gridCol w="1424591">
                  <a:extLst>
                    <a:ext uri="{9D8B030D-6E8A-4147-A177-3AD203B41FA5}">
                      <a16:colId xmlns:a16="http://schemas.microsoft.com/office/drawing/2014/main" val="1501144907"/>
                    </a:ext>
                  </a:extLst>
                </a:gridCol>
                <a:gridCol w="1135517">
                  <a:extLst>
                    <a:ext uri="{9D8B030D-6E8A-4147-A177-3AD203B41FA5}">
                      <a16:colId xmlns:a16="http://schemas.microsoft.com/office/drawing/2014/main" val="1439222472"/>
                    </a:ext>
                  </a:extLst>
                </a:gridCol>
              </a:tblGrid>
              <a:tr h="179743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Method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Top-1 Acc. %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Top-3 Acc. %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4709254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i="1" u="none" kern="100" dirty="0">
                          <a:effectLst/>
                        </a:rPr>
                        <a:t>zero-shot</a:t>
                      </a:r>
                      <a:endParaRPr lang="en-IL" sz="1200" i="1" u="none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1129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CLIP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b="1" kern="100" dirty="0">
                          <a:effectLst/>
                        </a:rPr>
                        <a:t>87.83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b="1" kern="100" dirty="0">
                          <a:effectLst/>
                        </a:rPr>
                        <a:t>96.33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810680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BLIP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85.00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94.5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13776537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BLIP-2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82.83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95.67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94253964"/>
                  </a:ext>
                </a:extLst>
              </a:tr>
              <a:tr h="179743">
                <a:tc gridSpan="3">
                  <a:txBody>
                    <a:bodyPr/>
                    <a:lstStyle/>
                    <a:p>
                      <a:r>
                        <a:rPr lang="en-US" sz="1100" i="1" kern="100" dirty="0">
                          <a:effectLst/>
                        </a:rPr>
                        <a:t>finetuning: linear-probe</a:t>
                      </a:r>
                      <a:endParaRPr lang="en-IL" sz="1200" i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55567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CLIP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96.00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b="1" kern="100">
                          <a:effectLst/>
                        </a:rPr>
                        <a:t>100.00</a:t>
                      </a:r>
                      <a:endParaRPr lang="en-IL" sz="12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6489848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 dirty="0">
                          <a:effectLst/>
                        </a:rPr>
                        <a:t>BLIP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97</a:t>
                      </a:r>
                      <a:r>
                        <a:rPr lang="en-IL" sz="1100" b="1" kern="100" dirty="0">
                          <a:effectLst/>
                        </a:rPr>
                        <a:t>.17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b="1" kern="100" dirty="0">
                          <a:effectLst/>
                        </a:rPr>
                        <a:t>100.00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031279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BLIP-2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97</a:t>
                      </a:r>
                      <a:r>
                        <a:rPr lang="en-IL" sz="1100" b="1" kern="100" dirty="0">
                          <a:effectLst/>
                        </a:rPr>
                        <a:t>.17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b="1" kern="100" dirty="0">
                          <a:effectLst/>
                        </a:rPr>
                        <a:t>100.00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5679256"/>
                  </a:ext>
                </a:extLst>
              </a:tr>
              <a:tr h="179743">
                <a:tc gridSpan="3">
                  <a:txBody>
                    <a:bodyPr/>
                    <a:lstStyle/>
                    <a:p>
                      <a:r>
                        <a:rPr lang="en-US" sz="1100" i="1" kern="100" dirty="0">
                          <a:effectLst/>
                        </a:rPr>
                        <a:t>finetuning: LoRA</a:t>
                      </a:r>
                      <a:endParaRPr lang="en-IL" sz="1200" i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55918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CLIP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>
                          <a:effectLst/>
                        </a:rPr>
                        <a:t>96.67</a:t>
                      </a:r>
                      <a:endParaRPr lang="en-IL" sz="1200" b="1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99.83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6540744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 dirty="0">
                          <a:effectLst/>
                        </a:rPr>
                        <a:t>BLIP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96.67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kern="100" dirty="0">
                          <a:effectLst/>
                        </a:rPr>
                        <a:t>100.00</a:t>
                      </a:r>
                      <a:endParaRPr lang="en-IL" sz="1200" b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04066126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 dirty="0">
                          <a:effectLst/>
                        </a:rPr>
                        <a:t>BLIP-2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96.33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99.83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36832652"/>
                  </a:ext>
                </a:extLst>
              </a:tr>
              <a:tr h="179743">
                <a:tc gridSpan="3">
                  <a:txBody>
                    <a:bodyPr/>
                    <a:lstStyle/>
                    <a:p>
                      <a:r>
                        <a:rPr lang="en-US" sz="1100" i="1" kern="100" dirty="0">
                          <a:effectLst/>
                        </a:rPr>
                        <a:t>References from [1]</a:t>
                      </a:r>
                      <a:endParaRPr lang="en-IL" sz="1200" i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632879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MobileNet-V2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94.17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98.67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4337334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Xception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86.33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98.17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867085"/>
                  </a:ext>
                </a:extLst>
              </a:tr>
              <a:tr h="179743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EfficientNet-B0 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>
                          <a:effectLst/>
                        </a:rPr>
                        <a:t>91.33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98.67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35628644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8D523-CF76-0D13-BC23-98D3E9E3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2023</a:t>
            </a:r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95D01-D8D6-3C32-9FDF-F2619A477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8</a:t>
            </a:fld>
            <a:endParaRPr lang="en-I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8DB5B9-0E82-271A-1D01-6CD34EEE1D10}"/>
              </a:ext>
            </a:extLst>
          </p:cNvPr>
          <p:cNvSpPr txBox="1">
            <a:spLocks/>
          </p:cNvSpPr>
          <p:nvPr/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Results Overview</a:t>
            </a:r>
            <a:endParaRPr lang="en-IL" b="1" dirty="0">
              <a:latin typeface="Söhne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ACE1FD-4F73-EFF4-F314-5D6616D44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233045"/>
              </p:ext>
            </p:extLst>
          </p:nvPr>
        </p:nvGraphicFramePr>
        <p:xfrm>
          <a:off x="6454110" y="3729084"/>
          <a:ext cx="3597729" cy="126172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37620">
                  <a:extLst>
                    <a:ext uri="{9D8B030D-6E8A-4147-A177-3AD203B41FA5}">
                      <a16:colId xmlns:a16="http://schemas.microsoft.com/office/drawing/2014/main" val="624510810"/>
                    </a:ext>
                  </a:extLst>
                </a:gridCol>
                <a:gridCol w="1424591">
                  <a:extLst>
                    <a:ext uri="{9D8B030D-6E8A-4147-A177-3AD203B41FA5}">
                      <a16:colId xmlns:a16="http://schemas.microsoft.com/office/drawing/2014/main" val="1501144907"/>
                    </a:ext>
                  </a:extLst>
                </a:gridCol>
                <a:gridCol w="1135518">
                  <a:extLst>
                    <a:ext uri="{9D8B030D-6E8A-4147-A177-3AD203B41FA5}">
                      <a16:colId xmlns:a16="http://schemas.microsoft.com/office/drawing/2014/main" val="1439222472"/>
                    </a:ext>
                  </a:extLst>
                </a:gridCol>
              </a:tblGrid>
              <a:tr h="180246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Method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Top-1 Acc. %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Top-3 Acc. %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4709254"/>
                  </a:ext>
                </a:extLst>
              </a:tr>
              <a:tr h="180246">
                <a:tc>
                  <a:txBody>
                    <a:bodyPr/>
                    <a:lstStyle/>
                    <a:p>
                      <a:r>
                        <a:rPr lang="en-US" sz="1100" i="1" u="none" kern="100" dirty="0">
                          <a:effectLst/>
                        </a:rPr>
                        <a:t>zero-shot</a:t>
                      </a:r>
                      <a:endParaRPr lang="en-IL" sz="1200" i="1" u="none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sz="1100" kern="100" dirty="0">
                          <a:effectLst/>
                        </a:rPr>
                        <a:t> 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1129"/>
                  </a:ext>
                </a:extLst>
              </a:tr>
              <a:tr h="180246">
                <a:tc>
                  <a:txBody>
                    <a:bodyPr/>
                    <a:lstStyle/>
                    <a:p>
                      <a:r>
                        <a:rPr lang="en-US" sz="1100" kern="100" dirty="0">
                          <a:effectLst/>
                        </a:rPr>
                        <a:t>CLIP</a:t>
                      </a:r>
                      <a:endParaRPr lang="en-IL" sz="1200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37.65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58.00</a:t>
                      </a:r>
                      <a:endParaRPr sz="11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30810680"/>
                  </a:ext>
                </a:extLst>
              </a:tr>
              <a:tr h="180246">
                <a:tc gridSpan="3">
                  <a:txBody>
                    <a:bodyPr/>
                    <a:lstStyle/>
                    <a:p>
                      <a:r>
                        <a:rPr lang="en-US" sz="1100" i="1" kern="100" dirty="0">
                          <a:effectLst/>
                        </a:rPr>
                        <a:t>finetuning: linear-probe</a:t>
                      </a:r>
                      <a:endParaRPr lang="en-IL" sz="1100" i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855567"/>
                  </a:ext>
                </a:extLst>
              </a:tr>
              <a:tr h="180246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CLIP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/>
                        <a:t>47.75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/>
                        <a:t>61.51</a:t>
                      </a:r>
                      <a:endParaRPr sz="11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6489848"/>
                  </a:ext>
                </a:extLst>
              </a:tr>
              <a:tr h="180246">
                <a:tc gridSpan="3">
                  <a:txBody>
                    <a:bodyPr/>
                    <a:lstStyle/>
                    <a:p>
                      <a:r>
                        <a:rPr lang="en-US" sz="1100" i="1" kern="100" dirty="0">
                          <a:effectLst/>
                        </a:rPr>
                        <a:t>finetuning: LoRA</a:t>
                      </a:r>
                      <a:endParaRPr lang="en-IL" sz="1100" i="1" kern="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255918"/>
                  </a:ext>
                </a:extLst>
              </a:tr>
              <a:tr h="180246">
                <a:tc>
                  <a:txBody>
                    <a:bodyPr/>
                    <a:lstStyle/>
                    <a:p>
                      <a:r>
                        <a:rPr lang="en-US" sz="1100" kern="100">
                          <a:effectLst/>
                        </a:rPr>
                        <a:t>CLIP</a:t>
                      </a:r>
                      <a:endParaRPr lang="en-IL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miter lim="800000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Times New Roman"/>
                          <a:cs typeface="Calibri" panose="020F0502020204030204" pitchFamily="34" charset="0"/>
                          <a:sym typeface="Times New Roman"/>
                        </a:rPr>
                        <a:t>46.02</a:t>
                      </a:r>
                      <a:endParaRPr sz="1100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Calibri" panose="020F0502020204030204" pitchFamily="34" charset="0"/>
                          <a:ea typeface="Times New Roman"/>
                          <a:cs typeface="Calibri" panose="020F0502020204030204" pitchFamily="34" charset="0"/>
                          <a:sym typeface="Times New Roman"/>
                        </a:rPr>
                        <a:t>61.29</a:t>
                      </a:r>
                      <a:endParaRPr sz="1100" dirty="0">
                        <a:latin typeface="Calibri" panose="020F0502020204030204" pitchFamily="34" charset="0"/>
                        <a:ea typeface="Times New Roman"/>
                        <a:cs typeface="Calibri" panose="020F0502020204030204" pitchFamily="34" charset="0"/>
                        <a:sym typeface="Times New Roman"/>
                      </a:endParaRPr>
                    </a:p>
                  </a:txBody>
                  <a:tcPr marL="9525" marR="9525" marT="9525" marB="0" anchor="ctr">
                    <a:lnR w="6350" cap="flat" cmpd="sng" algn="ctr">
                      <a:noFill/>
                      <a:prstDash val="solid"/>
                      <a:miter lim="8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65407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89C562D-37E4-4113-073E-5476A7105EDA}"/>
              </a:ext>
            </a:extLst>
          </p:cNvPr>
          <p:cNvSpPr txBox="1"/>
          <p:nvPr/>
        </p:nvSpPr>
        <p:spPr>
          <a:xfrm>
            <a:off x="2140161" y="3359752"/>
            <a:ext cx="100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/>
              <a:t>CamSDD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467932-9B00-5340-0407-A096980EE636}"/>
              </a:ext>
            </a:extLst>
          </p:cNvPr>
          <p:cNvSpPr txBox="1"/>
          <p:nvPr/>
        </p:nvSpPr>
        <p:spPr>
          <a:xfrm>
            <a:off x="6454110" y="3359752"/>
            <a:ext cx="1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/>
              <a:t>Places365</a:t>
            </a:r>
          </a:p>
        </p:txBody>
      </p:sp>
    </p:spTree>
    <p:extLst>
      <p:ext uri="{BB962C8B-B14F-4D97-AF65-F5344CB8AC3E}">
        <p14:creationId xmlns:p14="http://schemas.microsoft.com/office/powerpoint/2010/main" val="235063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BCA04-FCEB-2176-CF3D-CDE67CE9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81B7F-FDE9-B615-8267-2838A3BB5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Söhne"/>
              </a:rPr>
              <a:t>Demonstrated superior performance of scene detection algorithms.</a:t>
            </a:r>
          </a:p>
          <a:p>
            <a:r>
              <a:rPr lang="en-US" sz="2000" dirty="0">
                <a:latin typeface="Söhne"/>
              </a:rPr>
              <a:t>Fine-tuning was identified as a significant advancement.</a:t>
            </a:r>
          </a:p>
          <a:p>
            <a:r>
              <a:rPr lang="en-US" sz="2000" dirty="0">
                <a:latin typeface="Söhne"/>
              </a:rPr>
              <a:t>Potential for enhanced image quality in real-world photography applications.</a:t>
            </a:r>
          </a:p>
          <a:p>
            <a:r>
              <a:rPr lang="en-US" sz="2000" dirty="0">
                <a:latin typeface="Söhne"/>
              </a:rPr>
              <a:t>Narrowing the gap between vision and language understanding, expanding scene detection capabilities.</a:t>
            </a:r>
          </a:p>
          <a:p>
            <a:r>
              <a:rPr lang="en-US" sz="2000" dirty="0">
                <a:latin typeface="Söhne"/>
              </a:rPr>
              <a:t>Ongoing innovation promises the development of more sophisticated algorithms.</a:t>
            </a:r>
          </a:p>
          <a:p>
            <a:r>
              <a:rPr lang="en-US" sz="2000" dirty="0">
                <a:latin typeface="Söhne"/>
              </a:rPr>
              <a:t>Continued pursuit of improved image quality and scene understanding, driven by algorithmic precision.</a:t>
            </a:r>
          </a:p>
          <a:p>
            <a:r>
              <a:rPr lang="en-US" sz="2000" dirty="0">
                <a:latin typeface="Söhne"/>
              </a:rPr>
              <a:t>The path forward is ripe with opportunities for further research, pushing the boundaries of visual understanding.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21C940-F6A3-116E-4FEE-53187123A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2023</a:t>
            </a:r>
            <a:endParaRPr lang="en-I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8BDE5-CC12-FA63-BAD7-DEBC536D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4552-F21D-374B-B190-EAB0E51A3E4D}" type="slidenum">
              <a:rPr lang="en-IL" smtClean="0"/>
              <a:t>9</a:t>
            </a:fld>
            <a:endParaRPr lang="en-I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11F87B-95C1-A199-BD3D-125C4F295C2C}"/>
              </a:ext>
            </a:extLst>
          </p:cNvPr>
          <p:cNvSpPr txBox="1">
            <a:spLocks/>
          </p:cNvSpPr>
          <p:nvPr/>
        </p:nvSpPr>
        <p:spPr>
          <a:xfrm>
            <a:off x="838200" y="627957"/>
            <a:ext cx="10515600" cy="79989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softEdge rad="76200"/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lnSpc>
                <a:spcPct val="110000"/>
              </a:lnSpc>
            </a:pPr>
            <a:r>
              <a:rPr lang="en-US" b="1" i="0" dirty="0">
                <a:effectLst/>
                <a:latin typeface="Söhne"/>
              </a:rPr>
              <a:t>Conclusions</a:t>
            </a:r>
            <a:endParaRPr lang="en-IL" b="1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23558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932</Words>
  <Application>Microsoft Macintosh PowerPoint</Application>
  <PresentationFormat>Widescreen</PresentationFormat>
  <Paragraphs>201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Palatino Linotype</vt:lpstr>
      <vt:lpstr>Söhne</vt:lpstr>
      <vt:lpstr>Times New Roman</vt:lpstr>
      <vt:lpstr>Office Theme</vt:lpstr>
      <vt:lpstr>Scene Detection Algorithm Evaluation by Vision-Language Models</vt:lpstr>
      <vt:lpstr>Introduction</vt:lpstr>
      <vt:lpstr> </vt:lpstr>
      <vt:lpstr>Related Work</vt:lpstr>
      <vt:lpstr>Datasets</vt:lpstr>
      <vt:lpstr>Methodology</vt:lpstr>
      <vt:lpstr>Methodology</vt:lpstr>
      <vt:lpstr>Results Overview</vt:lpstr>
      <vt:lpstr>Conclusions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Scene Detection Algorithm Evaluation by Vision-Language Models</dc:title>
  <dc:creator>mirel vans</dc:creator>
  <cp:lastModifiedBy>mirel vans</cp:lastModifiedBy>
  <cp:revision>57</cp:revision>
  <dcterms:created xsi:type="dcterms:W3CDTF">2023-10-04T14:24:32Z</dcterms:created>
  <dcterms:modified xsi:type="dcterms:W3CDTF">2023-12-27T05:27:20Z</dcterms:modified>
</cp:coreProperties>
</file>